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process" loCatId="process" qsTypeId="urn:microsoft.com/office/officeart/2005/8/quickstyle/simple5" qsCatId="simple" csTypeId="urn:microsoft.com/office/officeart/2005/8/colors/accent2_2" csCatId="accent1" phldr="0"/>
      <dgm:spPr/>
    </dgm:pt>
    <dgm:pt modelId="{7166A9DB-20D7-41DA-B6C7-4E91D46FE0EA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ЦЕЛЕВОЙ </a:t>
          </a:r>
          <a:endParaRPr lang="ru-RU" altLang="zh-CN" sz="180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  <a:r>
            <a:rPr lang="ru-RU" altLang="zh-CN" sz="1800"/>
            <a:t/>
          </a:r>
          <a:endParaRPr lang="ru-RU" altLang="zh-CN" sz="1800"/>
        </a:p>
      </dgm:t>
    </dgm:pt>
    <dgm:pt modelId="{408890A2-EC03-4CB7-8006-30F7A6F0770D}" cxnId="{7D342D9F-E6AD-4447-9B63-ADC294C61C5E}" type="parTrans">
      <dgm:prSet/>
      <dgm:spPr/>
    </dgm:pt>
    <dgm:pt modelId="{581D0B67-AC66-4DBF-B99A-8C26BE060068}" cxnId="{7D342D9F-E6AD-4447-9B63-ADC294C61C5E}" type="sibTrans">
      <dgm:prSet/>
      <dgm:spPr/>
      <dgm:t>
        <a:bodyPr/>
        <a:p>
          <a:endParaRPr lang="zh-CN" altLang="en-US"/>
        </a:p>
      </dgm:t>
    </dgm:pt>
    <dgm:pt modelId="{6185F46A-CE7B-4D19-AD38-021F06F11723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СОДЕРЖАТЕЛЬНЫЙ</a:t>
          </a:r>
          <a:endParaRPr lang="ru-RU" altLang="zh-CN" sz="180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  <a:r>
            <a:rPr lang="ru-RU" altLang="zh-CN" sz="1800"/>
            <a:t/>
          </a:r>
          <a:endParaRPr lang="ru-RU" altLang="zh-CN" sz="1800"/>
        </a:p>
      </dgm:t>
    </dgm:pt>
    <dgm:pt modelId="{ED707A62-C95F-489D-A288-204A854541E1}" cxnId="{F653EEA1-8CB5-43A8-AB78-8295596D7383}" type="parTrans">
      <dgm:prSet/>
      <dgm:spPr/>
    </dgm:pt>
    <dgm:pt modelId="{209F9C23-F1DF-401B-A4AD-306C9EB4247C}" cxnId="{F653EEA1-8CB5-43A8-AB78-8295596D7383}" type="sibTrans">
      <dgm:prSet/>
      <dgm:spPr/>
      <dgm:t>
        <a:bodyPr/>
        <a:p>
          <a:endParaRPr lang="zh-CN" altLang="en-US"/>
        </a:p>
      </dgm:t>
    </dgm:pt>
    <dgm:pt modelId="{9D4F7890-BC71-471E-AB1B-9F598D752858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ОРГАНИЗАЦИОННЫЙ</a:t>
          </a:r>
          <a:endParaRPr lang="ru-RU" altLang="zh-CN" sz="180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  <a:r>
            <a:rPr lang="ru-RU" altLang="zh-CN" sz="1800"/>
            <a:t/>
          </a:r>
          <a:endParaRPr lang="ru-RU" altLang="zh-CN" sz="1800"/>
        </a:p>
      </dgm:t>
    </dgm:pt>
    <dgm:pt modelId="{8A81A9A1-3D17-4B5E-823A-F4C61634A717}" cxnId="{7BC4F9DD-663B-4301-9D08-6B069609ADD2}" type="parTrans">
      <dgm:prSet/>
      <dgm:spPr/>
    </dgm:pt>
    <dgm:pt modelId="{A02D4AB0-BE01-45C2-BD3E-6766ADB3B021}" cxnId="{7BC4F9DD-663B-4301-9D08-6B069609ADD2}" type="sibTrans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E17E57AF-0587-449A-A755-B1B96DEF2BD2}" type="pres">
      <dgm:prSet presAssocID="{7166A9DB-20D7-41DA-B6C7-4E91D46FE0EA}" presName="node" presStyleLbl="node1" presStyleIdx="0" presStyleCnt="3">
        <dgm:presLayoutVars>
          <dgm:bulletEnabled val="1"/>
        </dgm:presLayoutVars>
      </dgm:prSet>
      <dgm:spPr/>
    </dgm:pt>
    <dgm:pt modelId="{11477A19-6F59-488F-BD44-5E3FBE8E3386}" type="pres">
      <dgm:prSet presAssocID="{581D0B67-AC66-4DBF-B99A-8C26BE060068}" presName="sibTrans" presStyleLbl="sibTrans2D1" presStyleIdx="0" presStyleCnt="2"/>
      <dgm:spPr/>
    </dgm:pt>
    <dgm:pt modelId="{1FA9844B-FD2C-4DAF-BE12-A8E3C3B7E384}" type="pres">
      <dgm:prSet presAssocID="{581D0B67-AC66-4DBF-B99A-8C26BE060068}" presName="connectorText" presStyleCnt="0"/>
      <dgm:spPr/>
    </dgm:pt>
    <dgm:pt modelId="{353C71C7-5E8B-4565-86BF-B755B524B25E}" type="pres">
      <dgm:prSet presAssocID="{6185F46A-CE7B-4D19-AD38-021F06F11723}" presName="node" presStyleLbl="node1" presStyleIdx="1" presStyleCnt="3">
        <dgm:presLayoutVars>
          <dgm:bulletEnabled val="1"/>
        </dgm:presLayoutVars>
      </dgm:prSet>
      <dgm:spPr/>
    </dgm:pt>
    <dgm:pt modelId="{06ECC167-6368-4F79-84C6-65D90B9BC4A6}" type="pres">
      <dgm:prSet presAssocID="{209F9C23-F1DF-401B-A4AD-306C9EB4247C}" presName="sibTrans" presStyleLbl="sibTrans2D1" presStyleIdx="1" presStyleCnt="2"/>
      <dgm:spPr/>
    </dgm:pt>
    <dgm:pt modelId="{1AF533A8-48F1-4B19-9CD9-5A2DB7199B85}" type="pres">
      <dgm:prSet presAssocID="{209F9C23-F1DF-401B-A4AD-306C9EB4247C}" presName="connectorText" presStyleCnt="0"/>
      <dgm:spPr/>
    </dgm:pt>
    <dgm:pt modelId="{93DEFB83-998E-4F52-9267-01422D869D93}" type="pres">
      <dgm:prSet presAssocID="{9D4F7890-BC71-471E-AB1B-9F598D752858}" presName="node" presStyleLbl="node1" presStyleIdx="2" presStyleCnt="3">
        <dgm:presLayoutVars>
          <dgm:bulletEnabled val="1"/>
        </dgm:presLayoutVars>
      </dgm:prSet>
      <dgm:spPr/>
    </dgm:pt>
  </dgm:ptLst>
  <dgm:cxnLst>
    <dgm:cxn modelId="{7D342D9F-E6AD-4447-9B63-ADC294C61C5E}" srcId="{A4CA7B40-9EB7-4C77-8556-119F053A3BC1}" destId="{7166A9DB-20D7-41DA-B6C7-4E91D46FE0EA}" srcOrd="0" destOrd="0" parTransId="{408890A2-EC03-4CB7-8006-30F7A6F0770D}" sibTransId="{581D0B67-AC66-4DBF-B99A-8C26BE060068}"/>
    <dgm:cxn modelId="{F653EEA1-8CB5-43A8-AB78-8295596D7383}" srcId="{A4CA7B40-9EB7-4C77-8556-119F053A3BC1}" destId="{6185F46A-CE7B-4D19-AD38-021F06F11723}" srcOrd="1" destOrd="0" parTransId="{ED707A62-C95F-489D-A288-204A854541E1}" sibTransId="{209F9C23-F1DF-401B-A4AD-306C9EB4247C}"/>
    <dgm:cxn modelId="{7BC4F9DD-663B-4301-9D08-6B069609ADD2}" srcId="{A4CA7B40-9EB7-4C77-8556-119F053A3BC1}" destId="{9D4F7890-BC71-471E-AB1B-9F598D752858}" srcOrd="2" destOrd="0" parTransId="{8A81A9A1-3D17-4B5E-823A-F4C61634A717}" sibTransId="{A02D4AB0-BE01-45C2-BD3E-6766ADB3B021}"/>
    <dgm:cxn modelId="{6B914FA2-567F-46F9-9315-E4DA20501BC4}" type="presOf" srcId="{A4CA7B40-9EB7-4C77-8556-119F053A3BC1}" destId="{7E3F7EC5-1729-4088-BB09-36E02E33A0BF}" srcOrd="0" destOrd="0" presId="urn:microsoft.com/office/officeart/2005/8/layout/process2"/>
    <dgm:cxn modelId="{2E982785-9F77-42DD-A9A9-F7AFC87B3BC1}" type="presParOf" srcId="{7E3F7EC5-1729-4088-BB09-36E02E33A0BF}" destId="{E17E57AF-0587-449A-A755-B1B96DEF2BD2}" srcOrd="0" destOrd="0" presId="urn:microsoft.com/office/officeart/2005/8/layout/process2"/>
    <dgm:cxn modelId="{1733FBC1-26F8-4D84-BBED-151C3E941F08}" type="presOf" srcId="{7166A9DB-20D7-41DA-B6C7-4E91D46FE0EA}" destId="{E17E57AF-0587-449A-A755-B1B96DEF2BD2}" srcOrd="0" destOrd="0" presId="urn:microsoft.com/office/officeart/2005/8/layout/process2"/>
    <dgm:cxn modelId="{88EFD629-8B42-47B3-A688-C9C6CC0D93CA}" type="presParOf" srcId="{7E3F7EC5-1729-4088-BB09-36E02E33A0BF}" destId="{11477A19-6F59-488F-BD44-5E3FBE8E3386}" srcOrd="1" destOrd="0" presId="urn:microsoft.com/office/officeart/2005/8/layout/process2"/>
    <dgm:cxn modelId="{DDE5AC43-0C0F-40B9-BCFA-408F7B057D1D}" type="presOf" srcId="{581D0B67-AC66-4DBF-B99A-8C26BE060068}" destId="{11477A19-6F59-488F-BD44-5E3FBE8E3386}" srcOrd="0" destOrd="0" presId="urn:microsoft.com/office/officeart/2005/8/layout/process2"/>
    <dgm:cxn modelId="{54CA4F6E-FBC2-411B-BDD0-6FE00729A965}" type="presParOf" srcId="{11477A19-6F59-488F-BD44-5E3FBE8E3386}" destId="{1FA9844B-FD2C-4DAF-BE12-A8E3C3B7E384}" srcOrd="0" destOrd="1" presId="urn:microsoft.com/office/officeart/2005/8/layout/process2"/>
    <dgm:cxn modelId="{6B577AFB-FB13-402C-9B0F-C64085B8358D}" type="presOf" srcId="{581D0B67-AC66-4DBF-B99A-8C26BE060068}" destId="{1FA9844B-FD2C-4DAF-BE12-A8E3C3B7E384}" srcOrd="1" destOrd="0" presId="urn:microsoft.com/office/officeart/2005/8/layout/process2"/>
    <dgm:cxn modelId="{76055A5E-0F1A-4FE3-B801-191A2B980F27}" type="presParOf" srcId="{7E3F7EC5-1729-4088-BB09-36E02E33A0BF}" destId="{353C71C7-5E8B-4565-86BF-B755B524B25E}" srcOrd="2" destOrd="0" presId="urn:microsoft.com/office/officeart/2005/8/layout/process2"/>
    <dgm:cxn modelId="{CD3043B7-694F-4E57-B53D-F8F1F1017F26}" type="presOf" srcId="{6185F46A-CE7B-4D19-AD38-021F06F11723}" destId="{353C71C7-5E8B-4565-86BF-B755B524B25E}" srcOrd="0" destOrd="0" presId="urn:microsoft.com/office/officeart/2005/8/layout/process2"/>
    <dgm:cxn modelId="{FD10AFAD-B446-4AE5-9F58-1E71895A612F}" type="presParOf" srcId="{7E3F7EC5-1729-4088-BB09-36E02E33A0BF}" destId="{06ECC167-6368-4F79-84C6-65D90B9BC4A6}" srcOrd="3" destOrd="0" presId="urn:microsoft.com/office/officeart/2005/8/layout/process2"/>
    <dgm:cxn modelId="{8031ACFB-B336-4732-8CF1-9C260BA42A9F}" type="presOf" srcId="{209F9C23-F1DF-401B-A4AD-306C9EB4247C}" destId="{06ECC167-6368-4F79-84C6-65D90B9BC4A6}" srcOrd="0" destOrd="0" presId="urn:microsoft.com/office/officeart/2005/8/layout/process2"/>
    <dgm:cxn modelId="{7F70CAC9-2C69-47F7-BF9A-C7DAEE997B79}" type="presParOf" srcId="{06ECC167-6368-4F79-84C6-65D90B9BC4A6}" destId="{1AF533A8-48F1-4B19-9CD9-5A2DB7199B85}" srcOrd="0" destOrd="3" presId="urn:microsoft.com/office/officeart/2005/8/layout/process2"/>
    <dgm:cxn modelId="{1C52220E-5755-40C9-A841-39EF87877BD4}" type="presOf" srcId="{209F9C23-F1DF-401B-A4AD-306C9EB4247C}" destId="{1AF533A8-48F1-4B19-9CD9-5A2DB7199B85}" srcOrd="1" destOrd="0" presId="urn:microsoft.com/office/officeart/2005/8/layout/process2"/>
    <dgm:cxn modelId="{01003D31-E83C-4B3D-A738-D4B1E2649C14}" type="presParOf" srcId="{7E3F7EC5-1729-4088-BB09-36E02E33A0BF}" destId="{93DEFB83-998E-4F52-9267-01422D869D93}" srcOrd="4" destOrd="0" presId="urn:microsoft.com/office/officeart/2005/8/layout/process2"/>
    <dgm:cxn modelId="{B55E3F95-44C0-4FC8-ADFB-3B49AFA84A63}" type="presOf" srcId="{9D4F7890-BC71-471E-AB1B-9F598D752858}" destId="{93DEFB83-998E-4F52-9267-01422D869D93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E17E57AF-0587-449A-A755-B1B96DEF2BD2}">
      <dsp:nvSpPr>
        <dsp:cNvPr id="3" name="Скругленный прямоугольник 2"/>
        <dsp:cNvSpPr/>
      </dsp:nvSpPr>
      <dsp:spPr bwMode="white">
        <a:xfrm>
          <a:off x="2844848" y="0"/>
          <a:ext cx="2438305" cy="1354614"/>
        </a:xfrm>
        <a:prstGeom prst="roundRect">
          <a:avLst>
            <a:gd name="adj" fmla="val 10000"/>
          </a:avLst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ЦЕЛЕВОЙ </a:t>
          </a:r>
          <a:endParaRPr lang="ru-RU" altLang="zh-CN" sz="180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  <a:endParaRPr lang="ru-RU" altLang="zh-CN" sz="1800"/>
        </a:p>
      </dsp:txBody>
      <dsp:txXfrm>
        <a:off x="2844848" y="0"/>
        <a:ext cx="2438305" cy="1354614"/>
      </dsp:txXfrm>
    </dsp:sp>
    <dsp:sp modelId="{11477A19-6F59-488F-BD44-5E3FBE8E3386}">
      <dsp:nvSpPr>
        <dsp:cNvPr id="4" name="Стрелка вправо 3"/>
        <dsp:cNvSpPr/>
      </dsp:nvSpPr>
      <dsp:spPr bwMode="white">
        <a:xfrm rot="5399999">
          <a:off x="3810010" y="1388479"/>
          <a:ext cx="507980" cy="60957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3">
          <a:schemeClr val="accent2">
            <a:tint val="60000"/>
          </a:schemeClr>
        </a:fillRef>
        <a:effectRef idx="3">
          <a:scrgbClr r="0" g="0" b="0"/>
        </a:effectRef>
        <a:fontRef idx="minor">
          <a:schemeClr val="lt1"/>
        </a:fontRef>
      </dsp:style>
      <dsp:txBody>
        <a:bodyPr rot="-5400000" lIns="0" tIns="0" rIns="0" bIns="0" anchor="ctr"/>
        <a:lstStyle>
          <a:lvl1pPr algn="ctr">
            <a:defRPr sz="23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5399999">
        <a:off x="3810010" y="1388479"/>
        <a:ext cx="507980" cy="609576"/>
      </dsp:txXfrm>
    </dsp:sp>
    <dsp:sp modelId="{353C71C7-5E8B-4565-86BF-B755B524B25E}">
      <dsp:nvSpPr>
        <dsp:cNvPr id="5" name="Скругленный прямоугольник 4"/>
        <dsp:cNvSpPr/>
      </dsp:nvSpPr>
      <dsp:spPr bwMode="white">
        <a:xfrm>
          <a:off x="2844848" y="2031921"/>
          <a:ext cx="2438305" cy="1354614"/>
        </a:xfrm>
        <a:prstGeom prst="roundRect">
          <a:avLst>
            <a:gd name="adj" fmla="val 10000"/>
          </a:avLst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СОДЕРЖАТЕЛЬНЫЙ</a:t>
          </a:r>
          <a:endParaRPr lang="ru-RU" altLang="zh-CN" sz="180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  <a:endParaRPr lang="ru-RU" altLang="zh-CN" sz="1800"/>
        </a:p>
      </dsp:txBody>
      <dsp:txXfrm>
        <a:off x="2844848" y="2031921"/>
        <a:ext cx="2438305" cy="1354614"/>
      </dsp:txXfrm>
    </dsp:sp>
    <dsp:sp modelId="{06ECC167-6368-4F79-84C6-65D90B9BC4A6}">
      <dsp:nvSpPr>
        <dsp:cNvPr id="6" name="Стрелка вправо 5"/>
        <dsp:cNvSpPr/>
      </dsp:nvSpPr>
      <dsp:spPr bwMode="white">
        <a:xfrm rot="5399999">
          <a:off x="3810010" y="3420400"/>
          <a:ext cx="507980" cy="60957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3">
          <a:schemeClr val="accent2">
            <a:tint val="60000"/>
          </a:schemeClr>
        </a:fillRef>
        <a:effectRef idx="3">
          <a:scrgbClr r="0" g="0" b="0"/>
        </a:effectRef>
        <a:fontRef idx="minor">
          <a:schemeClr val="lt1"/>
        </a:fontRef>
      </dsp:style>
      <dsp:txBody>
        <a:bodyPr rot="-5400000" lIns="0" tIns="0" rIns="0" bIns="0" anchor="ctr"/>
        <a:lstStyle>
          <a:lvl1pPr algn="ctr">
            <a:defRPr sz="23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5399999">
        <a:off x="3810010" y="3420400"/>
        <a:ext cx="507980" cy="609576"/>
      </dsp:txXfrm>
    </dsp:sp>
    <dsp:sp modelId="{93DEFB83-998E-4F52-9267-01422D869D93}">
      <dsp:nvSpPr>
        <dsp:cNvPr id="7" name="Скругленный прямоугольник 6"/>
        <dsp:cNvSpPr/>
      </dsp:nvSpPr>
      <dsp:spPr bwMode="white">
        <a:xfrm>
          <a:off x="2844848" y="4063841"/>
          <a:ext cx="2438305" cy="1354614"/>
        </a:xfrm>
        <a:prstGeom prst="roundRect">
          <a:avLst>
            <a:gd name="adj" fmla="val 10000"/>
          </a:avLst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68580" tIns="68580" rIns="68580" bIns="685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ОРГАНИЗАЦИОННЫЙ</a:t>
          </a:r>
          <a:endParaRPr lang="ru-RU" altLang="zh-CN" sz="180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  <a:endParaRPr lang="ru-RU" altLang="zh-CN" sz="1800"/>
        </a:p>
      </dsp:txBody>
      <dsp:txXfrm>
        <a:off x="2844848" y="4063841"/>
        <a:ext cx="2438305" cy="1354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hyperlink" Target="http://www.firo.ru/wp-content/uploads/2014/02/Ot-rojdenia-do-shkoli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hyperlink" Target="http://www.firo.ru/wp-content/uploads/2014/02/Ot-rojdenia-do-shkoli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1" descr="Logo_Razvitie_XXI_vek"/>
          <p:cNvPicPr>
            <a:picLocks noChangeAspect="1"/>
          </p:cNvPicPr>
          <p:nvPr/>
        </p:nvPicPr>
        <p:blipFill>
          <a:blip r:embed="rId1">
            <a:clrChange>
              <a:clrFrom>
                <a:srgbClr val="F8F8F8">
                  <a:alpha val="100000"/>
                </a:srgbClr>
              </a:clrFrom>
              <a:clrTo>
                <a:srgbClr val="F8F8F8">
                  <a:alpha val="100000"/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9304338" y="452438"/>
            <a:ext cx="1970405" cy="1895475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4335" y="822960"/>
            <a:ext cx="10282555" cy="273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2" tIns="43636" rIns="87272" bIns="43636" numCol="1" anchor="ctr" anchorCtr="0" compatLnSpc="1">
            <a:spAutoFit/>
          </a:bodyPr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г. Москва</a:t>
            </a:r>
            <a:endParaRPr lang="ru-RU" altLang="ru-RU" sz="16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Детский сад ДОАНО «Развитие»</a:t>
            </a:r>
            <a:endParaRPr lang="ru-RU" altLang="ru-RU" sz="2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Адрес: 117186, г. Москва, Севастопольский проспект, 27 корп.2.  </a:t>
            </a:r>
            <a:endParaRPr lang="ru-RU" altLang="ru-RU" sz="14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Телефон:  +7(495) 120 08 88 (доб.201)</a:t>
            </a:r>
            <a:endParaRPr lang="ru-RU" altLang="ru-RU" sz="14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Email: deti@razvitie21vek.ru</a:t>
            </a:r>
            <a:endParaRPr lang="ru-RU" altLang="ru-RU" sz="14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основной образовательной программы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ДОАНО «РАЗВИТИЕ»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Изображение 4" descr="effd2a982803a952254049ab6a9b7bee1b685565r1-2000-200v2_uhq (1)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713740" y="5529580"/>
            <a:ext cx="10764520" cy="6997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752259" y="3980920"/>
            <a:ext cx="6237312" cy="77851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algn="just"/>
            <a:r>
              <a:rPr lang="ru-RU" altLang="ru-RU" sz="1500" b="1" dirty="0">
                <a:solidFill>
                  <a:schemeClr val="tx1"/>
                </a:solidFill>
              </a:rPr>
              <a:t>Разработана с учетом  Примерной  основной  образовательной программой дошкольного образования, на заседании педагогичкского совета (2017год)</a:t>
            </a:r>
            <a:endParaRPr lang="ru-RU" altLang="ru-RU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рямоугольник 2"/>
          <p:cNvSpPr/>
          <p:nvPr/>
        </p:nvSpPr>
        <p:spPr>
          <a:xfrm>
            <a:off x="615315" y="328930"/>
            <a:ext cx="10962005" cy="77851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algn="just"/>
            <a:r>
              <a:rPr lang="ru-RU" sz="1500" dirty="0"/>
              <a:t>Образовательный процесс ДОАНО «Развития» выстроен с учетом Комплексной </a:t>
            </a:r>
            <a:r>
              <a:rPr lang="ru-RU" sz="1500" dirty="0">
                <a:hlinkClick r:id="rId1"/>
              </a:rPr>
              <a:t>образовательной программы дошкольного образования «От рождения до школы» /под редакцией Н.Е. </a:t>
            </a:r>
            <a:r>
              <a:rPr lang="ru-RU" sz="1500" dirty="0" err="1">
                <a:hlinkClick r:id="rId1"/>
              </a:rPr>
              <a:t>Вераксы</a:t>
            </a:r>
            <a:r>
              <a:rPr lang="ru-RU" sz="1500" dirty="0">
                <a:hlinkClick r:id="rId1"/>
              </a:rPr>
              <a:t>, Т.С. Комаровой, М.А. Васильевой</a:t>
            </a:r>
            <a:r>
              <a:rPr lang="ru-RU" sz="1500" dirty="0"/>
              <a:t>/ и с использованием парциальных программ:</a:t>
            </a:r>
            <a:endParaRPr lang="ru-RU" sz="1500" dirty="0"/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35280" y="1237615"/>
          <a:ext cx="11522710" cy="549275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962400"/>
                <a:gridCol w="7560310"/>
              </a:tblGrid>
              <a:tr h="24511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Образовательные области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Перечень программ и технологий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1.Социально-коммуникативное развитие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 hMerge="1">
                  <a:tcPr/>
                </a:tc>
              </a:tr>
              <a:tr h="54102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основ безопасности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Стеркина</a:t>
                      </a:r>
                      <a:r>
                        <a:rPr lang="ru-RU" sz="1400" dirty="0">
                          <a:effectLst/>
                        </a:rPr>
                        <a:t> Р.В., Князева О.Л., Авдеева Н.Н. Безопасность: Учеб. пособие по основам безопасности детей старшего дошкольного возраста.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Познавательное развитие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 hMerge="1">
                  <a:tcPr/>
                </a:tc>
              </a:tr>
              <a:tr h="490220"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элементарных математических представлений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Новикова В.П. Математика в детском саду.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767715">
                <a:tc>
                  <a:txBody>
                    <a:bodyPr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Ознакомление с миром природы, с предметным окружением,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с социальным миром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Вахрушев А.А., </a:t>
                      </a:r>
                      <a:r>
                        <a:rPr lang="ru-RU" sz="1400" dirty="0" err="1">
                          <a:effectLst/>
                        </a:rPr>
                        <a:t>Кочемасова</a:t>
                      </a:r>
                      <a:r>
                        <a:rPr lang="ru-RU" sz="1400" dirty="0">
                          <a:effectLst/>
                        </a:rPr>
                        <a:t> Е.Е.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Здравствуй, мир!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3.Речевое развитие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 hMerge="1">
                  <a:tcPr/>
                </a:tc>
              </a:tr>
              <a:tr h="298450"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l"/>
                        </a:tabLst>
                      </a:pPr>
                      <a:r>
                        <a:rPr lang="ru-RU" sz="1400">
                          <a:effectLst/>
                        </a:rPr>
                        <a:t>Развитие речи</a:t>
                      </a:r>
                      <a:endParaRPr lang="ru-RU" sz="140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Ушакова О.С. Развитие речи дошкольников.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309245"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Художественная литература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>
                        <a:lnSpc>
                          <a:spcPts val="1270"/>
                        </a:lnSpc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Ушакова О.С. Ознакомление дошкольников с литературой и развитие речи.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149225">
                <a:tc gridSpan="2">
                  <a:txBody>
                    <a:bodyPr/>
                    <a:p>
                      <a:pPr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Художественно-эстетическое развитие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 hMerge="1">
                  <a:tcPr/>
                </a:tc>
              </a:tr>
              <a:tr h="37465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l"/>
                        </a:tabLst>
                      </a:pPr>
                      <a:r>
                        <a:rPr lang="ru-RU" sz="1400">
                          <a:effectLst/>
                        </a:rPr>
                        <a:t> Изобразительная деятельность</a:t>
                      </a:r>
                      <a:endParaRPr lang="ru-RU" sz="140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Лыкова И.А. Цветные ладошки.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  <a:tr h="523240">
                <a:tc>
                  <a:txBody>
                    <a:bodyPr/>
                    <a:p>
                      <a:pPr marL="285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Музыкальная деятельность</a:t>
                      </a:r>
                      <a:endParaRPr lang="ru-RU" sz="140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Радынова</a:t>
                      </a:r>
                      <a:r>
                        <a:rPr lang="ru-RU" sz="1400" dirty="0">
                          <a:effectLst/>
                        </a:rPr>
                        <a:t> О.П. Музыкальные шедевры.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err="1">
                          <a:effectLst/>
                        </a:rPr>
                        <a:t>Тютюнникова</a:t>
                      </a:r>
                      <a:r>
                        <a:rPr lang="ru-RU" sz="1400" dirty="0">
                          <a:effectLst/>
                        </a:rPr>
                        <a:t> Т.Э. Элементарное </a:t>
                      </a:r>
                      <a:r>
                        <a:rPr lang="ru-RU" sz="1400" dirty="0" err="1">
                          <a:effectLst/>
                        </a:rPr>
                        <a:t>музицирование</a:t>
                      </a:r>
                      <a:endParaRPr lang="ru-RU" sz="1400" dirty="0" err="1">
                        <a:effectLst/>
                      </a:endParaRP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Физическое развитие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  <a:tc hMerge="1">
                  <a:tcPr/>
                </a:tc>
              </a:tr>
              <a:tr h="71628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Физическая культура</a:t>
                      </a:r>
                      <a:endParaRPr lang="ru-RU" sz="1400">
                        <a:effectLst/>
                      </a:endParaRPr>
                    </a:p>
                  </a:txBody>
                  <a:tcPr marL="56735" marR="56735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Пензулаева</a:t>
                      </a:r>
                      <a:r>
                        <a:rPr lang="ru-RU" sz="1400" dirty="0">
                          <a:effectLst/>
                        </a:rPr>
                        <a:t> Л.И. Физкультурные занятия с детьми.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Глазырина Л.Д. Методика физического воспитания детей дошкольного возраста.</a:t>
                      </a:r>
                      <a:endParaRPr lang="ru-RU" sz="1400" dirty="0">
                        <a:effectLst/>
                      </a:endParaRPr>
                    </a:p>
                  </a:txBody>
                  <a:tcPr marL="56735" marR="567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рямоугольник 2"/>
          <p:cNvSpPr/>
          <p:nvPr/>
        </p:nvSpPr>
        <p:spPr>
          <a:xfrm>
            <a:off x="980440" y="107315"/>
            <a:ext cx="10423525" cy="2256155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indent="436245" algn="just"/>
            <a:r>
              <a:rPr lang="ru-RU" sz="1400" b="1" dirty="0"/>
              <a:t>Взаимодействие педагогического коллектива с семьями дошкольников</a:t>
            </a:r>
            <a:endParaRPr lang="ru-RU" sz="1400" dirty="0"/>
          </a:p>
          <a:p>
            <a:pPr indent="436245" algn="just"/>
            <a:r>
              <a:rPr lang="ru-RU" sz="1400" dirty="0"/>
              <a:t>Одним из важных условий реализации основной Образовательной Программы ДОАНО «Развитие» является сотрудничество педагогов с семьей: дети, воспитатели и родители  - главные участники педагогического процесса.</a:t>
            </a:r>
            <a:endParaRPr lang="ru-RU" sz="1400" dirty="0"/>
          </a:p>
          <a:p>
            <a:pPr indent="436245" algn="just"/>
            <a:r>
              <a:rPr lang="ru-RU" sz="1400" dirty="0"/>
              <a:t>Сотрудники ДОУ признают семью, как жизненно необходимую среду дошкольника, определяющую путь развития его личности.</a:t>
            </a:r>
            <a:endParaRPr lang="ru-RU" sz="1400" dirty="0"/>
          </a:p>
          <a:p>
            <a:pPr indent="436245" algn="just"/>
            <a:r>
              <a:rPr lang="ru-RU" sz="1500" b="1" dirty="0"/>
              <a:t>Цель:</a:t>
            </a:r>
            <a:r>
              <a:rPr lang="ru-RU" sz="1400" dirty="0"/>
              <a:t> сделать родителей (законных представителей) активными участниками педагогического процесса, оказав им помощь в реализации ответственности за воспитание и обучение детей.</a:t>
            </a:r>
            <a:endParaRPr lang="ru-RU" sz="1400" dirty="0"/>
          </a:p>
          <a:p>
            <a:pPr indent="436245" algn="just"/>
            <a:endParaRPr lang="ru-RU" sz="1400" dirty="0"/>
          </a:p>
          <a:p>
            <a:pPr algn="ctr"/>
            <a:r>
              <a:rPr lang="ru-RU" sz="1400" b="1" dirty="0"/>
              <a:t>Задачи, решаемые в процессе организации взаимодействия педагогического коллектива ДОАНО «Развитие» с родителями воспитанников </a:t>
            </a:r>
            <a:endParaRPr lang="ru-RU" sz="1400" b="1" dirty="0"/>
          </a:p>
          <a:p>
            <a:pPr algn="ctr"/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2515" y="2233295"/>
            <a:ext cx="3479800" cy="784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Приобщение родителей к участию в жизни детского сада </a:t>
            </a:r>
            <a:endParaRPr lang="ru-RU" alt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89070" y="3145790"/>
            <a:ext cx="3479800" cy="784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Изучение и обобщенние лучшего опыта семейоного воспитания </a:t>
            </a:r>
            <a:endParaRPr lang="ru-RU" altLang="en-US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66635" y="2233295"/>
            <a:ext cx="3479800" cy="784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Повышение педагогической культуры родители  </a:t>
            </a:r>
            <a:endParaRPr lang="ru-RU" altLang="en-US"/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1388110" y="4152900"/>
            <a:ext cx="1000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b="1"/>
              <a:t>Виды взаимодействий дошкольного учреждения с семьями воспитанников </a:t>
            </a:r>
            <a:endParaRPr lang="ru-RU" altLang="en-US" b="1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27455" y="4712970"/>
            <a:ext cx="3479800" cy="16789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ru-RU" sz="1600" b="1" dirty="0">
              <a:latin typeface="Times New Roman" panose="02020603050405020304" pitchFamily="18" charset="0"/>
              <a:ea typeface="Calibri" panose="020F0502020204030204" charset="0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ru-RU" altLang="en-US" sz="1800">
                <a:sym typeface="+mn-ea"/>
              </a:rPr>
              <a:t>Сотрудничество – это общение на равных, где ни одной из сторон взаимодействия не принадлежит привилегия указывать, контролировать, оценивать</a:t>
            </a:r>
            <a:endParaRPr lang="ru-RU" altLang="en-US" sz="1800"/>
          </a:p>
          <a:p>
            <a:pPr algn="ctr"/>
            <a:r>
              <a:rPr lang="ru-RU" altLang="en-US"/>
              <a:t> </a:t>
            </a:r>
            <a:endParaRPr lang="ru-RU" alt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73875" y="4648200"/>
            <a:ext cx="3479800" cy="16789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ru-RU" sz="1600" b="1" dirty="0">
              <a:latin typeface="Times New Roman" panose="02020603050405020304" pitchFamily="18" charset="0"/>
              <a:ea typeface="Calibri" panose="020F0502020204030204" charset="0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ru-RU" altLang="en-US" sz="1800">
                <a:sym typeface="+mn-ea"/>
              </a:rPr>
              <a:t>Взаимодействие – способ организации совместной деятельности, которая осуществляется на основании социальной перцепции и с помощью общения</a:t>
            </a:r>
            <a:endParaRPr lang="ru-RU" altLang="en-US" sz="1800"/>
          </a:p>
          <a:p>
            <a:pPr algn="ctr"/>
            <a:r>
              <a:rPr lang="ru-RU" altLang="en-US"/>
              <a:t> 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рямоугольник 2"/>
          <p:cNvSpPr/>
          <p:nvPr/>
        </p:nvSpPr>
        <p:spPr>
          <a:xfrm>
            <a:off x="1062355" y="574040"/>
            <a:ext cx="10066655" cy="180975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indent="436245" algn="just"/>
            <a:r>
              <a:rPr lang="ru-RU" sz="1600" b="1" dirty="0"/>
              <a:t>В детском саду разработана система взаимодействия  с родителями, которая включает:</a:t>
            </a:r>
            <a:endParaRPr lang="ru-RU" sz="1600" dirty="0"/>
          </a:p>
          <a:p>
            <a:pPr lvl="0" algn="just"/>
            <a:r>
              <a:rPr lang="ru-RU" sz="1600" dirty="0"/>
              <a:t>  -  ознакомление родителей с содержанием работы  ДОУ, направленной на  развитие ребенка;</a:t>
            </a:r>
            <a:endParaRPr lang="ru-RU" sz="1600" dirty="0"/>
          </a:p>
          <a:p>
            <a:pPr indent="0" algn="just">
              <a:buFont typeface="Wingdings" panose="05000000000000000000" pitchFamily="2" charset="2"/>
              <a:buNone/>
            </a:pPr>
            <a:r>
              <a:rPr lang="ru-RU" sz="1600" dirty="0"/>
              <a:t>- участие родителей в жизни детского сада (режимные моменты, участие в составлении планов спортивных и культурно-массовых мероприятий, помощь в подготовке мероприятий и пр.)</a:t>
            </a:r>
            <a:endParaRPr lang="ru-RU" sz="1600" dirty="0"/>
          </a:p>
          <a:p>
            <a:pPr indent="0" algn="just">
              <a:buFont typeface="Wingdings" panose="05000000000000000000" pitchFamily="2" charset="2"/>
              <a:buNone/>
            </a:pPr>
            <a:r>
              <a:rPr lang="ru-RU" sz="1600" dirty="0"/>
              <a:t>- целенаправленную работу, пропагандирующую общественное дошкольное воспитание в его разных формах;</a:t>
            </a:r>
            <a:endParaRPr lang="ru-RU" sz="1600" dirty="0"/>
          </a:p>
          <a:p>
            <a:pPr indent="0" algn="just">
              <a:buFont typeface="Wingdings" panose="05000000000000000000" pitchFamily="2" charset="2"/>
              <a:buNone/>
            </a:pPr>
            <a:r>
              <a:rPr lang="ru-RU" sz="1600" dirty="0"/>
              <a:t>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sz="1600" dirty="0"/>
          </a:p>
        </p:txBody>
      </p:sp>
      <p:pic>
        <p:nvPicPr>
          <p:cNvPr id="6" name="Изображение 1" descr="Logo_Razvitie_XXI_vek"/>
          <p:cNvPicPr>
            <a:picLocks noChangeAspect="1"/>
          </p:cNvPicPr>
          <p:nvPr>
            <p:ph sz="half" idx="2"/>
          </p:nvPr>
        </p:nvPicPr>
        <p:blipFill>
          <a:blip r:embed="rId1">
            <a:clrChange>
              <a:clrFrom>
                <a:srgbClr val="F8F8F8">
                  <a:alpha val="100000"/>
                </a:srgbClr>
              </a:clrFrom>
              <a:clrTo>
                <a:srgbClr val="F8F8F8">
                  <a:alpha val="100000"/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8809355" y="2713990"/>
            <a:ext cx="2686050" cy="257429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7785" y="2936240"/>
            <a:ext cx="7141210" cy="3276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Планируемые результаты сотруднечества ДОАНО «Развитие»</a:t>
            </a:r>
            <a:endParaRPr lang="ru-RU" altLang="en-US"/>
          </a:p>
          <a:p>
            <a:pPr algn="ctr"/>
            <a:r>
              <a:rPr lang="ru-RU" altLang="en-US"/>
              <a:t>с семьями воспитанников</a:t>
            </a:r>
            <a:endParaRPr lang="ru-RU" altLang="en-US"/>
          </a:p>
          <a:p>
            <a:pPr algn="ctr"/>
            <a:endParaRPr lang="ru-RU" altLang="en-US"/>
          </a:p>
          <a:p>
            <a:pPr algn="ctr"/>
            <a:r>
              <a:rPr lang="ru-RU" altLang="en-US"/>
              <a:t>1. Сформированность у родителей представлений о сфере педагогической деятельности</a:t>
            </a:r>
            <a:endParaRPr lang="ru-RU" altLang="en-US"/>
          </a:p>
          <a:p>
            <a:pPr algn="ctr"/>
            <a:r>
              <a:rPr lang="ru-RU" altLang="en-US"/>
              <a:t>2. Овладение родителями практическими умениями и навыками воспитания и обучения детей дошкольного возраста</a:t>
            </a:r>
            <a:endParaRPr lang="ru-RU" altLang="en-US"/>
          </a:p>
          <a:p>
            <a:pPr algn="ctr"/>
            <a:r>
              <a:rPr lang="ru-RU" altLang="en-US"/>
              <a:t>3. Фотрмирование устойчивого интереса родителей к активному включению в общественную деятельность!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Диаграмма 3"/>
          <p:cNvGraphicFramePr/>
          <p:nvPr/>
        </p:nvGraphicFramePr>
        <p:xfrm>
          <a:off x="2032000" y="996315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Текстовое поле 4"/>
          <p:cNvSpPr txBox="1"/>
          <p:nvPr/>
        </p:nvSpPr>
        <p:spPr>
          <a:xfrm>
            <a:off x="1184910" y="257810"/>
            <a:ext cx="10485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 b="1">
                <a:solidFill>
                  <a:schemeClr val="accent2"/>
                </a:solidFill>
              </a:rPr>
              <a:t>СТРУКТУРА ОСНОВНОЙ ОБРАЗОВАТЕЛЬНОЙ ПРОГРАММЫ ДОАНО «Развитие»</a:t>
            </a:r>
            <a:endParaRPr lang="ru-RU" altLang="en-US" sz="2400" b="1">
              <a:solidFill>
                <a:schemeClr val="accent2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82295" y="2621280"/>
            <a:ext cx="3175000" cy="161544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ОБЯЗАТЕЛЬНАЯ ЧАСТЬ ПРОГРАММЫ</a:t>
            </a:r>
            <a:endParaRPr lang="ru-RU" altLang="en-US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432165" y="2045335"/>
            <a:ext cx="3175000" cy="161544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ЧАСТЬ ПРОГРАММЫ ФОРМИРУЕМОЙ УЧАСТНИКАМИ ОБРАЗОВАТЕЛЬНЫХ </a:t>
            </a:r>
            <a:endParaRPr lang="ru-RU" altLang="en-US"/>
          </a:p>
          <a:p>
            <a:pPr algn="ctr"/>
            <a:r>
              <a:rPr lang="ru-RU" altLang="en-US"/>
              <a:t>ОТНОШЕНИЙ </a:t>
            </a:r>
            <a:endParaRPr lang="ru-RU" altLang="en-US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365885" y="4056380"/>
            <a:ext cx="3072765" cy="159639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10" name="Текстовое поле 9"/>
          <p:cNvSpPr txBox="1"/>
          <p:nvPr/>
        </p:nvSpPr>
        <p:spPr>
          <a:xfrm>
            <a:off x="2153285" y="4439285"/>
            <a:ext cx="149796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ru-RU" altLang="en-US" sz="2400" b="1">
                <a:solidFill>
                  <a:schemeClr val="bg1"/>
                </a:solidFill>
              </a:rPr>
              <a:t>НЕ МЕНЕЕ</a:t>
            </a:r>
            <a:endParaRPr lang="ru-RU" altLang="en-US" sz="2400" b="1">
              <a:solidFill>
                <a:schemeClr val="bg1"/>
              </a:solidFill>
            </a:endParaRPr>
          </a:p>
          <a:p>
            <a:pPr algn="ctr"/>
            <a:r>
              <a:rPr lang="ru-RU" altLang="en-US" sz="2400" b="1">
                <a:solidFill>
                  <a:schemeClr val="bg1"/>
                </a:solidFill>
              </a:rPr>
              <a:t>60%</a:t>
            </a:r>
            <a:endParaRPr lang="ru-RU" altLang="en-US" sz="2400" b="1">
              <a:solidFill>
                <a:schemeClr val="bg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221345" y="3580765"/>
            <a:ext cx="3072765" cy="159639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3200" b="1"/>
              <a:t>НЕ БОЛЕЕ 40%</a:t>
            </a:r>
            <a:endParaRPr lang="ru-RU" altLang="en-US" sz="3200" b="1"/>
          </a:p>
          <a:p>
            <a:pPr algn="ctr"/>
            <a:endParaRPr lang="ru-RU" altLang="en-US" sz="3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2650" y="498158"/>
            <a:ext cx="3588385" cy="504126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2" tIns="43636" rIns="87272" bIns="43636" numCol="1" anchor="ctr" anchorCtr="0" compatLnSpc="1">
            <a:spAutoFit/>
          </a:bodyPr>
          <a:lstStyle>
            <a:lvl1pPr indent="449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36245" algn="just"/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Основная  общеобразовательная программа дошкольного образования (далее - Программа, Образовательная программа) Дошкольная Образовательная Автономная Некомерческая Организация (ДОАНО) «Развитие» является нормативно-управленческим документом дошкольного учреждения, характеризующим специфику содержания образования, особенности организации образовательного процесса, характер оказываемых образовательных услуг.</a:t>
            </a:r>
            <a:endParaRPr lang="ru-RU" altLang="ru-RU" sz="600" b="1" dirty="0">
              <a:latin typeface="+mj-lt"/>
              <a:cs typeface="+mj-lt"/>
            </a:endParaRPr>
          </a:p>
          <a:p>
            <a:pPr indent="428625" algn="just" eaLnBrk="0" hangingPunct="0"/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Программа разработана в соответствии с Федеральным государственным образовательным стандартом дошкольного образования, утвержденным приказом Министерства образования и науки Российской Федерации от 17.10.2013 г. № 1155 с учетом</a:t>
            </a:r>
            <a:r>
              <a:rPr lang="ru-RU" altLang="ru-RU" sz="1400" b="1" dirty="0">
                <a:latin typeface="+mj-lt"/>
                <a:ea typeface="Calibri" panose="020F0502020204030204" charset="0"/>
                <a:cs typeface="+mj-lt"/>
              </a:rPr>
              <a:t> комплексной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 образовательной программы дошкольного образования 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  <a:hlinkClick r:id="rId1"/>
              </a:rPr>
              <a:t> «От рождения до школы» /Под редакцией Н.Е. </a:t>
            </a:r>
            <a:r>
              <a:rPr lang="ru-RU" altLang="ru-RU" sz="1400" b="1" dirty="0" err="1">
                <a:latin typeface="+mj-lt"/>
                <a:ea typeface="Times New Roman" panose="02020603050405020304" pitchFamily="18" charset="0"/>
                <a:cs typeface="+mj-lt"/>
                <a:hlinkClick r:id="rId1"/>
              </a:rPr>
              <a:t>Вераксы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  <a:hlinkClick r:id="rId1"/>
              </a:rPr>
              <a:t>, Т.С. Комаровой, М.А. Васильевой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.</a:t>
            </a:r>
            <a:endParaRPr lang="ru-RU" altLang="ru-RU" b="1" dirty="0">
              <a:latin typeface="+mj-lt"/>
              <a:cs typeface="+mj-lt"/>
            </a:endParaRPr>
          </a:p>
        </p:txBody>
      </p:sp>
      <p:graphicFrame>
        <p:nvGraphicFramePr>
          <p:cNvPr id="7" name="Таблица 6"/>
          <p:cNvGraphicFramePr/>
          <p:nvPr/>
        </p:nvGraphicFramePr>
        <p:xfrm>
          <a:off x="4799330" y="929005"/>
          <a:ext cx="6918325" cy="5483225"/>
        </p:xfrm>
        <a:graphic>
          <a:graphicData uri="http://schemas.openxmlformats.org/drawingml/2006/table">
            <a:tbl>
              <a:tblPr lastCol="1">
                <a:tableStyleId>{37CE84F3-28C3-443E-9E96-99CF82512B78}</a:tableStyleId>
              </a:tblPr>
              <a:tblGrid>
                <a:gridCol w="1861185"/>
                <a:gridCol w="5057140"/>
              </a:tblGrid>
              <a:tr h="528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/>
                        <a:t>Наименование организации 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/>
                        <a:t>Дошкольная образовательная автономная некоммерческая организация 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5289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/>
                        <a:t>Сокращенное название 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/>
                        <a:t>ДОАНО «Развитие»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528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/>
                        <a:t>Юридический адрес 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/>
                        <a:t>117186, г. Москва, Вн. Тер. Г. Муниципальный округ Котловка, Севастопольский проспект, дом 27, к.2 , эт./помещ. 2/III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528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/>
                        <a:t>Фактический адрес 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/>
                        <a:t>117186, г. Москва, Севастопольский проспект, дом 27, к.2 8(495)120-0-888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445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/>
                        <a:t> ИНН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/>
                        <a:t> 9729055029 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5289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ru-RU" altLang="en-US" sz="1200"/>
                        <a:t>Дата регистрации устава</a:t>
                      </a:r>
                      <a:endParaRPr lang="ru-RU" altLang="en-US" sz="1200"/>
                    </a:p>
                    <a:p>
                      <a:pPr indent="0">
                        <a:buNone/>
                      </a:pPr>
                      <a:r>
                        <a:rPr lang="ru-RU" altLang="en-US" sz="1200"/>
                        <a:t>учреждения:</a:t>
                      </a:r>
                      <a:endParaRPr lang="ru-RU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445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ru-RU" altLang="en-US" sz="1200"/>
                        <a:t>Лицензия </a:t>
                      </a:r>
                      <a:endParaRPr lang="ru-RU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100"/>
                        <a:t>77</a:t>
                      </a:r>
                      <a:r>
                        <a:rPr lang="ru-RU" altLang="en-US" sz="1100"/>
                        <a:t>Л01 №0009131 регистрационный номер № 038297</a:t>
                      </a:r>
                      <a:endParaRPr lang="ru-RU" altLang="en-US" sz="1100"/>
                    </a:p>
                    <a:p>
                      <a:pPr indent="0" algn="ctr">
                        <a:buNone/>
                      </a:pPr>
                      <a:r>
                        <a:rPr lang="ru-RU" altLang="en-US" sz="1100"/>
                        <a:t> Дата предоставления лицензии: 23.03.2017 (бессрочно)</a:t>
                      </a:r>
                      <a:endParaRPr lang="ru-RU" altLang="en-US" sz="1100"/>
                    </a:p>
                  </a:txBody>
                  <a:tcPr marL="68580" marR="68580" marT="0" marB="0" vert="horz" anchor="t" anchorCtr="0"/>
                </a:tc>
              </a:tr>
              <a:tr h="445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ru-RU" altLang="en-US" sz="1200"/>
                        <a:t>Телефон:</a:t>
                      </a:r>
                      <a:endParaRPr lang="ru-RU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/>
                        <a:t>8 495 120 08 88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528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ru-RU" altLang="en-US" sz="1200"/>
                        <a:t>Телефон заместителя директора </a:t>
                      </a:r>
                      <a:endParaRPr lang="ru-RU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/>
                        <a:t>8 495 120 08 88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4464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ru-RU" altLang="en-US" sz="1200"/>
                        <a:t>Электронный адрес </a:t>
                      </a:r>
                      <a:endParaRPr lang="ru-RU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/>
                        <a:t>deti@razvitie21vek.ru</a:t>
                      </a:r>
                      <a:endParaRPr lang="en-US" altLang="en-US" sz="1200"/>
                    </a:p>
                  </a:txBody>
                  <a:tcPr marL="68580" marR="68580" marT="0" marB="0" vert="horz" anchor="ctr" anchorCtr="0"/>
                </a:tc>
              </a:tr>
              <a:tr h="528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ru-RU" altLang="en-US" sz="1200"/>
                        <a:t>Адрес сайта учреждения </a:t>
                      </a:r>
                      <a:endParaRPr lang="ru-RU" altLang="en-US" sz="1200"/>
                    </a:p>
                  </a:txBody>
                  <a:tcPr marL="68580" marR="68580" marT="0" marB="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100"/>
                        <a:t>https://www.razvitie21vek.com/obrazovanie-razvitie</a:t>
                      </a:r>
                      <a:endParaRPr lang="en-US" altLang="en-US" sz="1100"/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348615" y="66040"/>
            <a:ext cx="11271250" cy="144018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indent="436245" algn="just"/>
            <a:r>
              <a:rPr lang="ru-RU" b="1" dirty="0">
                <a:solidFill>
                  <a:schemeClr val="tx1"/>
                </a:solidFill>
              </a:rPr>
              <a:t>Целью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Образовательной Программы ДОАНО «Развития» является Целью Программы является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познавательно_x0002_исследовательскую деятельность и другие формы активности.</a:t>
            </a:r>
            <a:endParaRPr lang="ru-RU" sz="1400" dirty="0">
              <a:solidFill>
                <a:schemeClr val="tx1"/>
              </a:solidFill>
            </a:endParaRPr>
          </a:p>
          <a:p>
            <a:pPr indent="436245" algn="just"/>
            <a:r>
              <a:rPr lang="ru-RU" sz="1400" dirty="0">
                <a:solidFill>
                  <a:schemeClr val="tx1"/>
                </a:solidFill>
              </a:rPr>
              <a:t>Основные участники реализации Программы дети, родители (законные представители), педагоги. </a:t>
            </a:r>
            <a:endParaRPr lang="ru-RU" sz="1400" dirty="0">
              <a:solidFill>
                <a:schemeClr val="tx1"/>
              </a:solidFill>
            </a:endParaRPr>
          </a:p>
          <a:p>
            <a:pPr indent="436245" algn="just"/>
            <a:r>
              <a:rPr lang="ru-RU" sz="1400" dirty="0">
                <a:solidFill>
                  <a:schemeClr val="tx1"/>
                </a:solidFill>
              </a:rPr>
              <a:t>Проектная мощность ДОАНО «Развитие» - 85 человек. </a:t>
            </a:r>
            <a:endParaRPr lang="ru-RU" sz="1400" dirty="0">
              <a:solidFill>
                <a:schemeClr val="tx1"/>
              </a:solidFill>
            </a:endParaRPr>
          </a:p>
          <a:p>
            <a:pPr indent="436245" algn="just"/>
            <a:r>
              <a:rPr lang="ru-RU" sz="1400" dirty="0">
                <a:solidFill>
                  <a:schemeClr val="tx1"/>
                </a:solidFill>
              </a:rPr>
              <a:t>В настоящее время в детском саду функционирует 5 групп. Принцип комплектования  групп – одновозрастные.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/>
          <p:nvPr/>
        </p:nvGraphicFramePr>
        <p:xfrm>
          <a:off x="875665" y="1506220"/>
          <a:ext cx="10744200" cy="2548255"/>
        </p:xfrm>
        <a:graphic>
          <a:graphicData uri="http://schemas.openxmlformats.org/drawingml/2006/table">
            <a:tbl>
              <a:tblPr firstRow="1">
                <a:tableStyleId>{37CE84F3-28C3-443E-9E96-99CF82512B78}</a:tableStyleId>
              </a:tblPr>
              <a:tblGrid>
                <a:gridCol w="4135120"/>
                <a:gridCol w="2345055"/>
                <a:gridCol w="1661160"/>
                <a:gridCol w="2602865"/>
              </a:tblGrid>
              <a:tr h="43815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Возрастная категория 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Направление грыппы 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Колличество групп 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Колличество детей в группе</a:t>
                      </a:r>
                      <a:endParaRPr lang="ru-RU" altLang="en-US"/>
                    </a:p>
                  </a:txBody>
                  <a:tcPr/>
                </a:tc>
              </a:tr>
              <a:tr h="42799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Группа раннего развития от 2х до 3 лет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Общеобразовательная 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12</a:t>
                      </a:r>
                      <a:endParaRPr lang="ru-RU" altLang="en-US" sz="1600"/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Младшая группа от 3 до 4 лет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Общеобразовательная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15</a:t>
                      </a:r>
                      <a:endParaRPr lang="ru-RU" altLang="en-US" sz="1600"/>
                    </a:p>
                  </a:txBody>
                  <a:tcPr/>
                </a:tc>
              </a:tr>
              <a:tr h="38163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Стредняя группа от 4 до 5 лет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Общеобразовательная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15</a:t>
                      </a:r>
                      <a:endParaRPr lang="ru-RU" altLang="en-US" sz="1600"/>
                    </a:p>
                  </a:txBody>
                  <a:tcPr/>
                </a:tc>
              </a:tr>
              <a:tr h="35369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Старшая группа  от 5 до 6 лет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Общеобразовательная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18</a:t>
                      </a:r>
                      <a:endParaRPr lang="ru-RU" altLang="en-US" sz="1600"/>
                    </a:p>
                  </a:txBody>
                  <a:tcPr/>
                </a:tc>
              </a:tr>
              <a:tr h="37274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Подготовительная группа от 6-7 лет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Общеобразовательная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</a:t>
                      </a: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600"/>
                        <a:t>18</a:t>
                      </a:r>
                      <a:endParaRPr lang="ru-RU" altLang="en-US" sz="16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7265" y="4332605"/>
            <a:ext cx="10763250" cy="1886585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indent="436245" algn="just"/>
            <a:r>
              <a:rPr lang="ru-RU" sz="1400" dirty="0"/>
              <a:t> Содержание Образовательной Программы ДОАНО «Развитие» обеспечивает развитие личности, мотивации и способностей детей с 2 до 7 лет с учетом их возрастных и индивидуальных, гендерных особенностей в различных видах деятельности и охватывает следующие образовательные области, представляющие определенные направления развития и образования детей: </a:t>
            </a:r>
            <a:endParaRPr lang="ru-RU" sz="1400" dirty="0"/>
          </a:p>
          <a:p>
            <a:pPr indent="436245" algn="just"/>
            <a:r>
              <a:rPr lang="ru-RU" sz="1500" dirty="0"/>
              <a:t>- </a:t>
            </a:r>
            <a:r>
              <a:rPr lang="ru-RU" sz="1500" b="1" dirty="0"/>
              <a:t>социально-коммуникативное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познавательное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речевое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художественно-эстетическое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физическое развитие.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рямоугольник 2"/>
          <p:cNvSpPr/>
          <p:nvPr/>
        </p:nvSpPr>
        <p:spPr>
          <a:xfrm>
            <a:off x="397828" y="744787"/>
            <a:ext cx="5688632" cy="4012275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p>
            <a:r>
              <a:rPr lang="ru-RU" b="1" dirty="0"/>
              <a:t>Задачи социально-коммуникативного развития:</a:t>
            </a:r>
            <a:endParaRPr lang="ru-RU" b="1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усвоение норм ценностей, принятых в обществе, включая моральные и нравственные ценности;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общения и взаимодействия ребенка со взрослыми и сверстниками;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самостоятельности, целенаправленности и </a:t>
            </a:r>
            <a:r>
              <a:rPr lang="ru-RU" sz="1400" dirty="0" err="1"/>
              <a:t>саморегуляции</a:t>
            </a:r>
            <a:r>
              <a:rPr lang="ru-RU" sz="1400" dirty="0"/>
              <a:t> собственных действий;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социального и эмоционального интеллекта, эмоциональной отзывчивости, сопереживания;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готовности к совместной деятельности со сверстниками;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уважительного отношения и чувства принадлежности к своей семье и к сообществу детей и взрослых в Организации;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позитивных установок к различным видам труда и творчества;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основ безопасного поведения в быту, социуме, природе.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88418" y="1924875"/>
            <a:ext cx="5544616" cy="4658606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p>
            <a:r>
              <a:rPr lang="ru-RU" b="1" dirty="0"/>
              <a:t>Задачи познавательного развития:</a:t>
            </a:r>
            <a:endParaRPr lang="ru-RU" b="1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интересов детей, любознательности и познавательной мотивации;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познавательных действий, становление сознания;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воображения и творческой активности;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первичных представлений о малой родине и Отчизне,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расширение знаний о государственных праздниках и историческом наследии нашей страны; закрепление представления о празднике Дне Победы; формирование патриотических чувств у детей;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у воспитанников высокого патриотического сознания, чувства верности своему Отечеству.</a:t>
            </a:r>
            <a:endParaRPr lang="ru-RU" sz="1400" dirty="0"/>
          </a:p>
        </p:txBody>
      </p:sp>
      <p:pic>
        <p:nvPicPr>
          <p:cNvPr id="11" name="Изображение 4" descr="effd2a982803a952254049ab6a9b7bee1b685565r1-2000-200v2_uhq (1)"/>
          <p:cNvPicPr>
            <a:picLocks noChangeAspect="1"/>
          </p:cNvPicPr>
          <p:nvPr>
            <p:ph sz="half" idx="1"/>
          </p:nvPr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536575" y="5497195"/>
            <a:ext cx="5181600" cy="552450"/>
          </a:xfrm>
          <a:prstGeom prst="rect">
            <a:avLst/>
          </a:prstGeom>
        </p:spPr>
      </p:pic>
      <p:pic>
        <p:nvPicPr>
          <p:cNvPr id="4" name="Изображение 4" descr="effd2a982803a952254049ab6a9b7bee1b685565r1-2000-200v2_uhq (1)"/>
          <p:cNvPicPr>
            <a:picLocks noChangeAspect="1"/>
          </p:cNvPicPr>
          <p:nvPr>
            <p:ph sz="half" idx="2"/>
          </p:nvPr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7038975" y="800735"/>
            <a:ext cx="4703445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827405" y="586105"/>
            <a:ext cx="4035425" cy="3379470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p>
            <a:r>
              <a:rPr lang="ru-RU" b="1" dirty="0"/>
              <a:t>Задачи речевого развития:</a:t>
            </a:r>
            <a:endParaRPr lang="ru-RU" b="1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овладение речью как средством общения и культуры;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обогащение активного словаря;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связной, грамматически правильной диалогической и монологической речи, а также речевого творчества;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звуковой и интонационной культуры речи, фонематического слуха;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знакомство с книжной культурой, детской литературой, понимание на слух текстов различных жанров детской литературы;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звуковой аналитико-синтетической активности как предпосылки обучения грамоте.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48520" y="1282334"/>
            <a:ext cx="5510336" cy="5089493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p>
            <a:r>
              <a:rPr lang="ru-RU" b="1" dirty="0"/>
              <a:t>Задачи художественно-эстетического развития:</a:t>
            </a:r>
            <a:endParaRPr lang="ru-RU" b="1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эстетического отношения к окружающему миру;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элементарных представлений о видах искусства;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восприятие музыки, художественной литературы, фольклора; стимулирование сопереживания персонажам художественных произведений;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реализация самостоятельной творческой деятельности детей (изобразительной, конструктивно-модельной, музыкальной и др.);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начал музыкально художественной культуры, формирование творческой личности ребенка через развитие его музыкальных способностей посредством слушания классической музыки, развитие стремления к поиску форм для воплощения своего замысла.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углубление знаний детей в области музыки: классической, народной, эстрадной; обучить детей вокальным навыкам; привить навыки общения с музыкой: правильно воспринимать и исполнять ее; привить навыки сценического поведения; формировать чувство прекрасного на основе классического и современного музыкального материала</a:t>
            </a:r>
            <a:endParaRPr lang="ru-RU" sz="1400" dirty="0"/>
          </a:p>
        </p:txBody>
      </p:sp>
      <p:pic>
        <p:nvPicPr>
          <p:cNvPr id="7" name="Изображение 4" descr="effd2a982803a952254049ab6a9b7bee1b685565r1-2000-200v2_uhq (1)"/>
          <p:cNvPicPr>
            <a:picLocks noChangeAspect="1"/>
          </p:cNvPicPr>
          <p:nvPr>
            <p:ph sz="half" idx="2"/>
          </p:nvPr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5913120" y="354330"/>
            <a:ext cx="4703445" cy="552450"/>
          </a:xfrm>
          <a:prstGeom prst="rect">
            <a:avLst/>
          </a:prstGeom>
        </p:spPr>
      </p:pic>
      <p:pic>
        <p:nvPicPr>
          <p:cNvPr id="11" name="Изображение 4" descr="effd2a982803a952254049ab6a9b7bee1b685565r1-2000-200v2_uhq (1)"/>
          <p:cNvPicPr>
            <a:picLocks noChangeAspect="1"/>
          </p:cNvPicPr>
          <p:nvPr>
            <p:ph sz="half" idx="1"/>
          </p:nvPr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1084580" y="4858385"/>
            <a:ext cx="3954145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1412875" y="742950"/>
            <a:ext cx="9366250" cy="2733040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p>
            <a:r>
              <a:rPr lang="ru-RU" b="1" dirty="0"/>
              <a:t>Задачи физического развития:</a:t>
            </a:r>
            <a:endParaRPr lang="ru-RU" b="1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приобретение опыта в двигательной деятельности детей, в том числе связанной с выполнением упражнений, направленных на развитие таких физических качеств, как координация и гибкость;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приобретение опыта в видах деятельности детей, способствующих правильному формированию опорно-двигательной системы организма, развитию равновесия, координации движений,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начальных представлений о некоторых видах спорта;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овладение подвижными играми с правилами;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целенаправленности и </a:t>
            </a:r>
            <a:r>
              <a:rPr lang="ru-RU" sz="1400" dirty="0" err="1"/>
              <a:t>саморегуляции</a:t>
            </a:r>
            <a:r>
              <a:rPr lang="ru-RU" sz="1400" dirty="0"/>
              <a:t> в двигательной сфере;</a:t>
            </a:r>
            <a:endParaRPr lang="ru-RU" sz="1400" dirty="0"/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  <a:endParaRPr lang="ru-RU" sz="1400" dirty="0"/>
          </a:p>
        </p:txBody>
      </p:sp>
      <p:pic>
        <p:nvPicPr>
          <p:cNvPr id="11" name="Изображение 4" descr="effd2a982803a952254049ab6a9b7bee1b685565r1-2000-200v2_uhq (1)"/>
          <p:cNvPicPr>
            <a:picLocks noChangeAspect="1"/>
          </p:cNvPicPr>
          <p:nvPr>
            <p:ph sz="half" idx="1"/>
          </p:nvPr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2707640" y="5324475"/>
            <a:ext cx="3954145" cy="552450"/>
          </a:xfrm>
          <a:prstGeom prst="rect">
            <a:avLst/>
          </a:prstGeom>
        </p:spPr>
      </p:pic>
      <p:pic>
        <p:nvPicPr>
          <p:cNvPr id="7" name="Изображение 4" descr="effd2a982803a952254049ab6a9b7bee1b685565r1-2000-200v2_uhq (1)"/>
          <p:cNvPicPr>
            <a:picLocks noChangeAspect="1"/>
          </p:cNvPicPr>
          <p:nvPr>
            <p:ph sz="half" idx="2"/>
          </p:nvPr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4705985" y="4523105"/>
            <a:ext cx="4703445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1129030" y="1764665"/>
            <a:ext cx="10259060" cy="493395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Отличительные особенности  Программы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Приоритет Программы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— это воспитание свободного, уверенного в себе человека, с активной жизненной позицией, стремящегося творчески подходить к решению различных жизненных ситуаций, имеющего свое мнение и умеющего отстаивать его.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ПрограммаДОАНО «Развитие» направлена на создание социальной ситуации развития дошкольников, социальных и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материальных условий, открывающих возможности позитивной социализации ребенка, формирования у него доверия к миру, к людям и к себе, его личностного и познавательного развития, развития инициативы и творческих способностей посредством культуросообразных и возрастосообразных видов деятельности в сотрудничестве со взрослыми и другими детьми, а также на обеспечение здоровья и безопасности детей.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ближайшем окружении ДОАНО «Развитие» находятся ГБОУ школа им. Н.И.Сац №626,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ГБОУ школа им. Н.И.Сац №626 дошкольный корпус №7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, жилые дома микрорайона Котловка. </a:t>
            </a:r>
            <a:endParaRPr lang="ru-RU" sz="1500" dirty="0"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endParaRPr lang="ru-RU" sz="15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Изображение 1" descr="Logo_Razvitie_XXI_vek"/>
          <p:cNvPicPr>
            <a:picLocks noChangeAspect="1"/>
          </p:cNvPicPr>
          <p:nvPr>
            <p:ph sz="quarter" idx="13"/>
          </p:nvPr>
        </p:nvPicPr>
        <p:blipFill>
          <a:blip r:embed="rId1">
            <a:clrChange>
              <a:clrFrom>
                <a:srgbClr val="F8F8F8">
                  <a:alpha val="100000"/>
                </a:srgbClr>
              </a:clrFrom>
              <a:clrTo>
                <a:srgbClr val="F8F8F8">
                  <a:alpha val="100000"/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5257800" y="364490"/>
            <a:ext cx="1330960" cy="12757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рямоугольник 2"/>
          <p:cNvSpPr/>
          <p:nvPr/>
        </p:nvSpPr>
        <p:spPr>
          <a:xfrm>
            <a:off x="831850" y="497205"/>
            <a:ext cx="10528300" cy="5379720"/>
          </a:xfrm>
          <a:prstGeom prst="rect">
            <a:avLst/>
          </a:prstGeom>
          <a:ln w="38100">
            <a:solidFill>
              <a:srgbClr val="FF6600"/>
            </a:solidFill>
            <a:prstDash val="dashDot"/>
          </a:ln>
        </p:spPr>
        <p:txBody>
          <a:bodyPr wrap="square" lIns="87272" tIns="43636" rIns="87272" bIns="43636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indent="436245" algn="ctr"/>
            <a:r>
              <a:rPr lang="ru-RU" b="1" dirty="0">
                <a:ln/>
                <a:solidFill>
                  <a:schemeClr val="accent4"/>
                </a:solidFill>
                <a:effectLst/>
              </a:rPr>
              <a:t>Программа определяет содержание и организацию образовательной деятельности и направлена на решение следующих задач: </a:t>
            </a:r>
            <a:endParaRPr lang="ru-RU" b="1" dirty="0">
              <a:ln/>
              <a:solidFill>
                <a:schemeClr val="accent4"/>
              </a:solidFill>
              <a:effectLst/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 1) охраны и укрепления физического и психического здоровья детей, в том числе их эмоционального благополучия;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5)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8)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10)  воспитывать уважение к правам и свободам человека, любви к окружающей природе, Родине, семье.</a:t>
            </a:r>
            <a:endParaRPr lang="ru-RU" sz="1400" dirty="0">
              <a:ln/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920105" y="12890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ru-RU" altLang="en-US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-180340" y="56261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ru-RU" altLang="en-US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-261620" y="49784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14412</Words>
  <Application>WPS Presentation</Application>
  <PresentationFormat>宽屏</PresentationFormat>
  <Paragraphs>297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Times New Roman</vt:lpstr>
      <vt:lpstr>黑体</vt:lpstr>
      <vt:lpstr>Arial Black</vt:lpstr>
      <vt:lpstr>Calibri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10</cp:revision>
  <dcterms:created xsi:type="dcterms:W3CDTF">2022-10-20T09:47:35Z</dcterms:created>
  <dcterms:modified xsi:type="dcterms:W3CDTF">2022-10-20T11:11:53Z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1049-11.2.0.11341</vt:lpwstr>
  </property>
  <property fmtid="{D5CDD505-2E9C-101B-9397-08002B2CF9AE}" pid="3" name="ICV">
    <vt:lpwstr>7840081F7FDB4B5B8F4720DD0D245F14</vt:lpwstr>
  </property>
</Properties>
</file>